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27"/>
  </p:notesMasterIdLst>
  <p:handoutMasterIdLst>
    <p:handoutMasterId r:id="rId28"/>
  </p:handoutMasterIdLst>
  <p:sldIdLst>
    <p:sldId id="256" r:id="rId5"/>
    <p:sldId id="493" r:id="rId6"/>
    <p:sldId id="513" r:id="rId7"/>
    <p:sldId id="514" r:id="rId8"/>
    <p:sldId id="515" r:id="rId9"/>
    <p:sldId id="495" r:id="rId10"/>
    <p:sldId id="519" r:id="rId11"/>
    <p:sldId id="307" r:id="rId12"/>
    <p:sldId id="297" r:id="rId13"/>
    <p:sldId id="296" r:id="rId14"/>
    <p:sldId id="302" r:id="rId15"/>
    <p:sldId id="298" r:id="rId16"/>
    <p:sldId id="300" r:id="rId17"/>
    <p:sldId id="301" r:id="rId18"/>
    <p:sldId id="303" r:id="rId19"/>
    <p:sldId id="304" r:id="rId20"/>
    <p:sldId id="305" r:id="rId21"/>
    <p:sldId id="306" r:id="rId22"/>
    <p:sldId id="278" r:id="rId23"/>
    <p:sldId id="295" r:id="rId24"/>
    <p:sldId id="275" r:id="rId25"/>
    <p:sldId id="276" r:id="rId2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Author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78"/>
      </p:cViewPr>
      <p:guideLst>
        <p:guide orient="horz" pos="33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32" y="13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BC54730-5EBA-4920-A6C4-7F8458A7F940}" type="datetime1">
              <a:rPr lang="it-IT" smtClean="0"/>
              <a:t>12/06/2024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BF9A36D-7FAC-478F-9944-F324014F6F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C1C34-318D-43A8-83F5-3AC8647FE75E}" type="datetime1">
              <a:rPr lang="it-IT" smtClean="0"/>
              <a:pPr/>
              <a:t>12/06/2024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D4B9A9E5-4F7F-4A7D-9DE1-899232329269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955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6070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4B9A9E5-4F7F-4A7D-9DE1-899232329269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0958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4B9A9E5-4F7F-4A7D-9DE1-899232329269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0328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rtlCol="0" anchor="b">
            <a:noAutofit/>
          </a:bodyPr>
          <a:lstStyle>
            <a:lvl1pPr algn="l">
              <a:defRPr sz="3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 di mercat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29698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Fai clic per modificare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26261" y="4824188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Fai clic per modificare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Elemento grafico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25" name="Segnaposto contenuto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129698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6" name="Segnaposto contenuto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26261" y="5280763"/>
            <a:ext cx="3139479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endParaRPr lang="it-IT" noProof="0"/>
          </a:p>
        </p:txBody>
      </p:sp>
      <p:sp>
        <p:nvSpPr>
          <p:cNvPr id="27" name="Segnaposto contenuto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7938210" y="5280763"/>
            <a:ext cx="3124093" cy="462927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tenuto d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 rtlCol="0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2933700" y="3834606"/>
            <a:ext cx="3924300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IL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7410173" y="3834606"/>
            <a:ext cx="3943627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pic>
        <p:nvPicPr>
          <p:cNvPr id="11" name="Elemento grafico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20" name="Segnaposto testo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5" name="Segnaposto testo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6" name="Segnaposto testo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7" name="Segnaposto testo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8" name="Segnaposto testo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9" name="Segnaposto testo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1" name="Segnaposto dat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22" name="Segnaposto piè di pa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24" name="Segnaposto numero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quenza tempora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7D46070C-E825-43D0-99F4-8B4614131131}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testo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7" name="Segnaposto testo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8" name="Segnaposto testo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9" name="Segnaposto testo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0" name="Segnaposto testo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rtlCol="0" anchor="ctr"/>
          <a:lstStyle>
            <a:lvl1pPr marL="0" indent="0" algn="l">
              <a:buNone/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Anno</a:t>
            </a:r>
          </a:p>
        </p:txBody>
      </p:sp>
      <p:sp>
        <p:nvSpPr>
          <p:cNvPr id="12" name="Segnaposto testo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3" name="Segnaposto testo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4" name="Segnaposto testo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5" name="Segnaposto testo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6" name="Segnaposto testo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7" name="Segnaposto testo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8" name="Segnaposto testo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19" name="Segnaposto testo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0" name="Segnaposto testo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1" name="Segnaposto testo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2" name="Segnaposto testo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3" name="Segnaposto testo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4" name="Segnaposto testo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5" name="Segnaposto testo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6" name="Segnaposto testo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7" name="Segnaposto testo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8" name="Segnaposto testo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29" name="Segnaposto testo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0" name="Segnaposto testo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1" name="Segnaposto testo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 rtlCol="0">
            <a:noAutofit/>
          </a:bodyPr>
          <a:lstStyle>
            <a:lvl1pPr marL="0" indent="0" algn="ctr"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MM</a:t>
            </a:r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FFA35437-CCDE-4D92-B879-F23B329C8EC3}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Segnaposto data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37" name="Segnaposto piè di pagina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38" name="Segnaposto numero diapositiva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156CA116-0F6E-4EE9-B34F-03BA07161A7A}"/>
              </a:ext>
            </a:extLst>
          </p:cNvPr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2136776"/>
            <a:ext cx="10515600" cy="3697645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Fai clic sull'icona per aggiungere l'elemento grafico SmartArt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66988B2D-0240-4256-8268-4B9FF1E72363}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D8EEAAE1-3D04-41C3-B2D2-B3BEF34C3B27}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 di 4 pers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487181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7" name="Segnaposto immagine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836914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immagine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32757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1400"/>
            </a:lvl1pPr>
            <a:lvl2pPr marL="45720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747458" y="2886074"/>
            <a:ext cx="1845511" cy="1845511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3248" y="5084524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692980" y="5099206"/>
            <a:ext cx="2135755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183644" y="5099206"/>
            <a:ext cx="2123743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603525" y="5084524"/>
            <a:ext cx="2123742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6" name="Segnaposto testo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487181" y="5464114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836913" y="5478796"/>
            <a:ext cx="1855949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8" name="Segnaposto testo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327577" y="5478796"/>
            <a:ext cx="1845511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747458" y="5464114"/>
            <a:ext cx="184551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ttore diritto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l team di 8 pers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7" name="Segnaposto immagine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18" name="Segnaposto immagine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 rtlCol="0">
            <a:noAutofit/>
          </a:bodyPr>
          <a:lstStyle>
            <a:lvl1pPr marL="0" indent="0" algn="l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19" name="Segnaposto immagine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6" name="Segnaposto testo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7" name="Segnaposto testo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4" name="Segnaposto testo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8" name="Segnaposto testo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5" name="Segnaposto testo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9" name="Segnaposto testo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55" name="Segnaposto immagine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6" name="Segnaposto immagine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7" name="Segnaposto immagine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2pPr>
          </a:lstStyle>
          <a:p>
            <a:pPr lvl="0" rtl="0"/>
            <a:r>
              <a:rPr lang="it-IT" noProof="0"/>
              <a:t>Fare clic sull'icona per inserire un'immagine</a:t>
            </a:r>
          </a:p>
        </p:txBody>
      </p:sp>
      <p:sp>
        <p:nvSpPr>
          <p:cNvPr id="58" name="Segnaposto immagine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54" name="Segnaposto testo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2" name="Segnaposto testo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59" name="Segnaposto testo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3" name="Segnaposto testo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0" name="Segnaposto testo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4" name="Segnaposto testo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1" name="Segnaposto testo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rtlCol="0"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65" name="Segnaposto testo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rtlCol="0"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pic>
        <p:nvPicPr>
          <p:cNvPr id="13" name="Elemento grafico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Elemento grafico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ADC2540D-94C4-405B-8607-0CEDD6F54B9C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200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4" name="Segnaposto contenuto 10">
            <a:extLst>
              <a:ext uri="{FF2B5EF4-FFF2-40B4-BE49-F238E27FC236}">
                <a16:creationId xmlns:a16="http://schemas.microsoft.com/office/drawing/2014/main" id="{11C6EC54-ADFA-4CFF-9E9B-DC7E96C854C2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0565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8" name="Segnaposto testo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3562665" y="5120722"/>
            <a:ext cx="2342205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5" name="Segnaposto contenuto 10">
            <a:extLst>
              <a:ext uri="{FF2B5EF4-FFF2-40B4-BE49-F238E27FC236}">
                <a16:creationId xmlns:a16="http://schemas.microsoft.com/office/drawing/2014/main" id="{1B6DD41C-FCE2-4AC6-A235-2FF1B905DAAD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30117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6298609" y="5120722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26" name="Segnaposto contenuto 10">
            <a:extLst>
              <a:ext uri="{FF2B5EF4-FFF2-40B4-BE49-F238E27FC236}">
                <a16:creationId xmlns:a16="http://schemas.microsoft.com/office/drawing/2014/main" id="{CEB4C3DB-E51E-4479-90C2-DFE5DB4B2482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370670"/>
            <a:ext cx="1856232" cy="1664208"/>
          </a:xfrm>
        </p:spPr>
        <p:txBody>
          <a:bodyPr rtlCol="0">
            <a:no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 marL="1371600" indent="0">
              <a:buNone/>
              <a:defRPr sz="1050"/>
            </a:lvl4pPr>
            <a:lvl5pPr marL="1828800" indent="0">
              <a:buNone/>
              <a:defRPr sz="1050"/>
            </a:lvl5pPr>
          </a:lstStyle>
          <a:p>
            <a:pPr lvl="0" rtl="0"/>
            <a:r>
              <a:rPr lang="it-IT" noProof="0"/>
              <a:t>Fai clic per aggiungere contenuto</a:t>
            </a:r>
          </a:p>
        </p:txBody>
      </p:sp>
      <p:sp>
        <p:nvSpPr>
          <p:cNvPr id="14" name="Segnaposto testo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#</a:t>
            </a:r>
          </a:p>
        </p:txBody>
      </p:sp>
      <p:sp>
        <p:nvSpPr>
          <p:cNvPr id="23" name="Segnaposto testo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rtlCol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</a:t>
            </a:r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egnaposto contenuto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9023074" y="5120366"/>
            <a:ext cx="2330726" cy="853167"/>
          </a:xfrm>
        </p:spPr>
        <p:txBody>
          <a:bodyPr lIns="0" rIns="0"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Riepi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476875" y="3682546"/>
            <a:ext cx="5111750" cy="1525588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egnaposto data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22" name="Segnaposto piè di pagina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24" name="Segnaposto numero diapositiva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iusur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rtlCol="0" anchor="b">
            <a:noAutofit/>
          </a:bodyPr>
          <a:lstStyle>
            <a:lvl1pPr algn="l">
              <a:defRPr sz="32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Segnaposto data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rtlCol="0" anchor="b">
            <a:normAutofit/>
          </a:bodyPr>
          <a:lstStyle>
            <a:lvl1pPr>
              <a:defRPr sz="28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499" y="2924175"/>
            <a:ext cx="3171825" cy="2519363"/>
          </a:xfrm>
        </p:spPr>
        <p:txBody>
          <a:bodyPr rtlCol="0"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2E677A8-60B7-4247-BE14-528234E27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DA90B-B46C-41FE-BCC5-7F3FD89BD443}" type="datetimeFigureOut">
              <a:rPr lang="it-IT" smtClean="0"/>
              <a:pPr/>
              <a:t>12/06/2024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3A1EF4A-966A-41B5-834D-36551A18A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8F92ED-47DE-47DE-AAF6-4E2A8CA0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5927A-3CE6-49FC-978E-13B381AB20C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023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quenza tempor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emento grafico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 rtlCol="0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IL TITOLO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7" name="Segnaposto testo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8" name="Segnaposto testo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rtlCol="0" anchor="ctr">
            <a:noAutofit/>
          </a:bodyPr>
          <a:lstStyle>
            <a:lvl1pPr marL="0" indent="0" algn="r">
              <a:buNone/>
              <a:defRPr sz="160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34" name="Segnaposto testo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5" name="Segnaposto testo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8256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6" name="Segnaposto testo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sp>
        <p:nvSpPr>
          <p:cNvPr id="37" name="Segnaposto testo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Fai clic per modificare lo stile del testo dello schema.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5823" y="6356350"/>
            <a:ext cx="1808712" cy="365125"/>
          </a:xfrm>
        </p:spPr>
        <p:txBody>
          <a:bodyPr rtlCol="0"/>
          <a:lstStyle>
            <a:lvl1pPr algn="l"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3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7" name="Segnaposto tes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1" name="Segnaposto testo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32" name="Segnaposto testo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3" name="Segnaposto testo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34" name="Segnaposto testo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2" name="Segnaposto testo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 rtlCol="0"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FAI CLIC PER AGGIUNGERE IL SOTTOTITOLO</a:t>
            </a:r>
          </a:p>
        </p:txBody>
      </p:sp>
      <p:sp>
        <p:nvSpPr>
          <p:cNvPr id="13" name="Segnaposto testo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 rtlCol="0"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 rtlCol="0"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/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2" name="Connettore diritto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64D564EB-CA78-42C6-AD76-3C4E7B3AE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8" name="Elemento grafico 7">
            <a:extLst>
              <a:ext uri="{FF2B5EF4-FFF2-40B4-BE49-F238E27FC236}">
                <a16:creationId xmlns:a16="http://schemas.microsoft.com/office/drawing/2014/main" id="{1CFFBB3A-BDCF-4878-8D04-E8BB9A050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nna contenuto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rtlCol="0"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7" name="Segnaposto testo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8" name="Segnaposto testo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9" name="Segnaposto testo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0" name="Segnaposto testo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23" name="Segnaposto testo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24" name="Segnaposto testo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pic>
        <p:nvPicPr>
          <p:cNvPr id="2" name="Elemento grafico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zion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rtlCol="0" anchor="b">
            <a:normAutofit/>
          </a:bodyPr>
          <a:lstStyle>
            <a:lvl1pPr>
              <a:defRPr lang="en-US" sz="28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62075" y="3660774"/>
            <a:ext cx="5111750" cy="152558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lo stile del titolo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egnaposto data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ruzione di sez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rtlCol="0" anchor="ctr">
            <a:noAutofit/>
          </a:bodyPr>
          <a:lstStyle>
            <a:lvl1pPr algn="l">
              <a:defRPr sz="3600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FAI CLIC PER MODIFICARE LO STILE DEL TITOLO DELLO SCHEMA</a:t>
            </a:r>
          </a:p>
        </p:txBody>
      </p:sp>
      <p:pic>
        <p:nvPicPr>
          <p:cNvPr id="5" name="Elemento grafico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lemento grafico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rtlCol="0"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egnaposto testo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2" name="Segnaposto testo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3" name="Segnaposto testo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4" name="Segnaposto testo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5" name="Segnaposto testo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 rtlCol="0"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rtl="0"/>
            <a:r>
              <a:rPr lang="it-IT" noProof="0"/>
              <a:t>FAI CLIC PER AGGIUNGERE IL SOTTOTITOLO</a:t>
            </a:r>
          </a:p>
        </p:txBody>
      </p:sp>
      <p:sp>
        <p:nvSpPr>
          <p:cNvPr id="16" name="Segnaposto testo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Fare clic per inserire il testo</a:t>
            </a:r>
          </a:p>
        </p:txBody>
      </p:sp>
      <p:sp>
        <p:nvSpPr>
          <p:cNvPr id="17" name="Segnaposto data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18" name="Segnaposto piè di pagina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19" name="Segnaposto numero diapositiva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to 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 rtlCol="0"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43104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it-IT" noProof="0"/>
              <a:t>FARE CLIC PER MODIFICARE IL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647665" y="3834606"/>
            <a:ext cx="2896671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21" name="Segnaposto testo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rtlCol="0"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FARE CLIC PER MODIFICARE IL TESTO DELLO SCHEMA</a:t>
            </a:r>
          </a:p>
        </p:txBody>
      </p:sp>
      <p:sp>
        <p:nvSpPr>
          <p:cNvPr id="22" name="Segnaposto contenuto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8066421" y="3834606"/>
            <a:ext cx="2882475" cy="1997867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/>
            </a:lvl1pPr>
          </a:lstStyle>
          <a:p>
            <a:pPr rtl="0"/>
            <a:fld id="{B5CEABB6-07DC-46E8-9B57-56EC44A396E5}" type="slidenum">
              <a:rPr lang="it-IT" noProof="0" smtClean="0"/>
              <a:t>‹N›</a:t>
            </a:fld>
            <a:endParaRPr lang="it-IT" noProof="0"/>
          </a:p>
        </p:txBody>
      </p:sp>
      <p:cxnSp>
        <p:nvCxnSpPr>
          <p:cNvPr id="16" name="Connettore diritto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697" r:id="rId6"/>
    <p:sldLayoutId id="2147483673" r:id="rId7"/>
    <p:sldLayoutId id="2147483676" r:id="rId8"/>
    <p:sldLayoutId id="2147483672" r:id="rId9"/>
    <p:sldLayoutId id="2147483699" r:id="rId10"/>
    <p:sldLayoutId id="2147483671" r:id="rId11"/>
    <p:sldLayoutId id="2147483700" r:id="rId12"/>
    <p:sldLayoutId id="2147483692" r:id="rId13"/>
    <p:sldLayoutId id="2147483681" r:id="rId14"/>
    <p:sldLayoutId id="2147483674" r:id="rId15"/>
    <p:sldLayoutId id="2147483675" r:id="rId16"/>
    <p:sldLayoutId id="2147483696" r:id="rId17"/>
    <p:sldLayoutId id="2147483677" r:id="rId18"/>
    <p:sldLayoutId id="2147483678" r:id="rId19"/>
    <p:sldLayoutId id="2147483701" r:id="rId20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3429000"/>
            <a:ext cx="4941771" cy="2128042"/>
          </a:xfrm>
        </p:spPr>
        <p:txBody>
          <a:bodyPr rtlCol="0"/>
          <a:lstStyle/>
          <a:p>
            <a:pPr rtl="0"/>
            <a:r>
              <a:rPr lang="it-IT" dirty="0"/>
              <a:t>LE LINGUE STRANIERE NELL’ESAME DI STATO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 rtlCol="0"/>
          <a:lstStyle/>
          <a:p>
            <a:pPr rtl="0"/>
            <a:r>
              <a:rPr lang="it-IT" dirty="0"/>
              <a:t>Isp. Diana Saccardo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egnaposto SmartArt 12">
            <a:extLst>
              <a:ext uri="{FF2B5EF4-FFF2-40B4-BE49-F238E27FC236}">
                <a16:creationId xmlns:a16="http://schemas.microsoft.com/office/drawing/2014/main" id="{46784AD4-3554-DCCB-920D-6013C0A01928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/>
        <p:txBody>
          <a:bodyPr/>
          <a:lstStyle/>
          <a:p>
            <a:r>
              <a:rPr lang="it-IT" dirty="0"/>
              <a:t>Negli istituti con sezioni con opzione internazionale cinese, spagnola e tedesca, ciascuna di tali lingue deve essere considerata come Lingua e cultura straniera 2 dei rispettivi piani di studio. Parimenti, negli istituti con i percorsi </a:t>
            </a:r>
            <a:r>
              <a:rPr lang="it-IT" dirty="0" err="1"/>
              <a:t>EsaBac</a:t>
            </a:r>
            <a:r>
              <a:rPr lang="it-IT" dirty="0"/>
              <a:t> ed </a:t>
            </a:r>
            <a:r>
              <a:rPr lang="it-IT" dirty="0" err="1"/>
              <a:t>EsaBac</a:t>
            </a:r>
            <a:r>
              <a:rPr lang="it-IT" dirty="0"/>
              <a:t> techno, la lingua francese deve essere considerata come Lingua e cultura straniera 2 dei rispettivi piani di studio.</a:t>
            </a:r>
          </a:p>
        </p:txBody>
      </p:sp>
      <p:sp>
        <p:nvSpPr>
          <p:cNvPr id="12" name="Titolo 11">
            <a:extLst>
              <a:ext uri="{FF2B5EF4-FFF2-40B4-BE49-F238E27FC236}">
                <a16:creationId xmlns:a16="http://schemas.microsoft.com/office/drawing/2014/main" id="{54902612-8B6A-62FC-8E7B-FD4A62FDF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TERZA PROVA SCRITTA</a:t>
            </a:r>
          </a:p>
        </p:txBody>
      </p:sp>
      <p:sp>
        <p:nvSpPr>
          <p:cNvPr id="9" name="Segnaposto data 8">
            <a:extLst>
              <a:ext uri="{FF2B5EF4-FFF2-40B4-BE49-F238E27FC236}">
                <a16:creationId xmlns:a16="http://schemas.microsoft.com/office/drawing/2014/main" id="{EB639982-B617-8EEB-878C-7D7C6CE00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F9BAFF8A-51DE-BBF5-8F99-FFE787A6D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8B3CF37A-CA16-9110-E87D-8A2512485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10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75452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SmartArt 1">
            <a:extLst>
              <a:ext uri="{FF2B5EF4-FFF2-40B4-BE49-F238E27FC236}">
                <a16:creationId xmlns:a16="http://schemas.microsoft.com/office/drawing/2014/main" id="{CF720980-A797-992A-0DE0-88E3D44E69A0}"/>
              </a:ext>
            </a:extLst>
          </p:cNvPr>
          <p:cNvSpPr>
            <a:spLocks noGrp="1"/>
          </p:cNvSpPr>
          <p:nvPr>
            <p:ph type="dgm" sz="quarter" idx="15"/>
          </p:nvPr>
        </p:nvSpPr>
        <p:spPr/>
        <p:txBody>
          <a:bodyPr/>
          <a:lstStyle/>
          <a:p>
            <a:r>
              <a:rPr lang="it-IT" dirty="0"/>
              <a:t>martedì 25 giugno 2024, dalle ore 8:30. </a:t>
            </a:r>
          </a:p>
          <a:p>
            <a:r>
              <a:rPr lang="it-IT" dirty="0"/>
              <a:t>Tale prova si effettua negli istituti presso i quali sono presenti i percorsi </a:t>
            </a:r>
            <a:r>
              <a:rPr lang="it-IT" dirty="0" err="1"/>
              <a:t>EsaBac</a:t>
            </a:r>
            <a:r>
              <a:rPr lang="it-IT" dirty="0"/>
              <a:t> ed </a:t>
            </a:r>
            <a:r>
              <a:rPr lang="it-IT" dirty="0" err="1"/>
              <a:t>EsaBac</a:t>
            </a:r>
            <a:r>
              <a:rPr lang="it-IT" dirty="0"/>
              <a:t> techno e nei licei con sezioni ad opzione internazionale cinese, spagnola e tedesca. 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1C269FA-69B9-9A52-EC40-4C75CC27B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TERZA PROVA SCRITTA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92BD89C-A15A-2779-9ACA-31F55BB21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23FB11-52A5-8668-7A75-7DC37C82C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E799C8-5426-42E2-ECAF-4575C2B13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11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47807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itolo 85">
            <a:extLst>
              <a:ext uri="{FF2B5EF4-FFF2-40B4-BE49-F238E27FC236}">
                <a16:creationId xmlns:a16="http://schemas.microsoft.com/office/drawing/2014/main" id="{5F8F46A8-543B-B196-FC62-BE9F49487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«</a:t>
            </a:r>
            <a:r>
              <a:rPr lang="it-IT" dirty="0" err="1"/>
              <a:t>EsabAc</a:t>
            </a:r>
            <a:r>
              <a:rPr lang="it-IT" dirty="0"/>
              <a:t>» «</a:t>
            </a:r>
            <a:r>
              <a:rPr lang="it-IT" dirty="0" err="1"/>
              <a:t>esabac</a:t>
            </a:r>
            <a:r>
              <a:rPr lang="it-IT" dirty="0"/>
              <a:t> techno»</a:t>
            </a:r>
            <a:br>
              <a:rPr lang="it-IT" dirty="0"/>
            </a:br>
            <a:r>
              <a:rPr lang="it-IT" dirty="0"/>
              <a:t>normativa di riferimento</a:t>
            </a:r>
          </a:p>
        </p:txBody>
      </p:sp>
      <p:sp>
        <p:nvSpPr>
          <p:cNvPr id="35" name="Segnaposto testo 34">
            <a:extLst>
              <a:ext uri="{FF2B5EF4-FFF2-40B4-BE49-F238E27FC236}">
                <a16:creationId xmlns:a16="http://schemas.microsoft.com/office/drawing/2014/main" id="{A8F40BC0-68B1-B45A-091E-172B7229F3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699" y="2776936"/>
            <a:ext cx="6947719" cy="533793"/>
          </a:xfrm>
        </p:spPr>
        <p:txBody>
          <a:bodyPr/>
          <a:lstStyle/>
          <a:p>
            <a:r>
              <a:rPr lang="it-IT" sz="2800" dirty="0"/>
              <a:t>D.M. 384/19</a:t>
            </a:r>
          </a:p>
        </p:txBody>
      </p:sp>
      <p:sp>
        <p:nvSpPr>
          <p:cNvPr id="36" name="Segnaposto contenuto 35">
            <a:extLst>
              <a:ext uri="{FF2B5EF4-FFF2-40B4-BE49-F238E27FC236}">
                <a16:creationId xmlns:a16="http://schemas.microsoft.com/office/drawing/2014/main" id="{800F1A4C-57D1-8166-0A1A-0F18D1AAA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699" y="3834606"/>
            <a:ext cx="8157087" cy="1428755"/>
          </a:xfrm>
        </p:spPr>
        <p:txBody>
          <a:bodyPr>
            <a:noAutofit/>
          </a:bodyPr>
          <a:lstStyle/>
          <a:p>
            <a:pPr algn="l"/>
            <a:r>
              <a:rPr lang="it-IT" sz="2400" b="0" i="0" u="none" strike="noStrike" baseline="0" dirty="0">
                <a:solidFill>
                  <a:schemeClr val="tx1"/>
                </a:solidFill>
                <a:latin typeface="CIDFont+F9"/>
              </a:rPr>
              <a:t>Disposizioni per lo svolgimento dell'esame conclusivo del</a:t>
            </a:r>
          </a:p>
          <a:p>
            <a:pPr algn="l"/>
            <a:r>
              <a:rPr lang="it-IT" sz="2400" b="0" i="0" u="none" strike="noStrike" baseline="0" dirty="0">
                <a:solidFill>
                  <a:schemeClr val="tx1"/>
                </a:solidFill>
                <a:latin typeface="CIDFont+F9"/>
              </a:rPr>
              <a:t>secondo ciclo di istruzione nelle istituzioni scolastiche statali</a:t>
            </a:r>
          </a:p>
          <a:p>
            <a:pPr algn="l"/>
            <a:r>
              <a:rPr lang="it-IT" sz="2400" b="0" i="0" u="none" strike="noStrike" baseline="0" dirty="0">
                <a:solidFill>
                  <a:schemeClr val="tx1"/>
                </a:solidFill>
                <a:latin typeface="CIDFont+F9"/>
              </a:rPr>
              <a:t>e paritarie con progetti «</a:t>
            </a:r>
            <a:r>
              <a:rPr lang="it-IT" sz="2400" b="0" i="0" u="none" strike="noStrike" baseline="0" dirty="0" err="1">
                <a:solidFill>
                  <a:schemeClr val="tx1"/>
                </a:solidFill>
                <a:latin typeface="CIDFont+F8"/>
              </a:rPr>
              <a:t>EsaBac</a:t>
            </a:r>
            <a:r>
              <a:rPr lang="it-IT" sz="2400" b="0" i="0" u="none" strike="noStrike" baseline="0" dirty="0">
                <a:solidFill>
                  <a:schemeClr val="tx1"/>
                </a:solidFill>
                <a:latin typeface="CIDFont+F8"/>
              </a:rPr>
              <a:t>» </a:t>
            </a:r>
            <a:r>
              <a:rPr lang="it-IT" sz="2400" b="0" i="0" u="none" strike="noStrike" baseline="0" dirty="0">
                <a:solidFill>
                  <a:schemeClr val="tx1"/>
                </a:solidFill>
                <a:latin typeface="CIDFont+F9"/>
              </a:rPr>
              <a:t>ed «</a:t>
            </a:r>
            <a:r>
              <a:rPr lang="it-IT" sz="2400" b="0" i="0" u="none" strike="noStrike" baseline="0" dirty="0" err="1">
                <a:solidFill>
                  <a:schemeClr val="tx1"/>
                </a:solidFill>
                <a:latin typeface="CIDFont+F8"/>
              </a:rPr>
              <a:t>EsaBac</a:t>
            </a:r>
            <a:r>
              <a:rPr lang="it-IT" sz="2400" b="0" i="0" u="none" strike="noStrike" baseline="0" dirty="0">
                <a:solidFill>
                  <a:schemeClr val="tx1"/>
                </a:solidFill>
                <a:latin typeface="CIDFont+F8"/>
              </a:rPr>
              <a:t> techno»</a:t>
            </a:r>
            <a:endParaRPr lang="it-IT" sz="2400" dirty="0">
              <a:solidFill>
                <a:schemeClr val="tx1"/>
              </a:solidFill>
            </a:endParaRP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676824A-56D8-9B2F-A287-DC0D573F6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AB2CE8-D6D2-31B7-F5D8-5A31FCB9B0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BD5CB2D-CB9C-E253-300F-EC26E411B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EABB6-07DC-46E8-9B57-56EC44A396E5}" type="slidenum">
              <a:rPr lang="it-IT" noProof="0" smtClean="0"/>
              <a:pPr/>
              <a:t>12</a:t>
            </a:fld>
            <a:endParaRPr lang="it-IT" noProof="0"/>
          </a:p>
        </p:txBody>
      </p:sp>
      <p:sp>
        <p:nvSpPr>
          <p:cNvPr id="101" name="Segnaposto testo 97">
            <a:extLst>
              <a:ext uri="{FF2B5EF4-FFF2-40B4-BE49-F238E27FC236}">
                <a16:creationId xmlns:a16="http://schemas.microsoft.com/office/drawing/2014/main" id="{8A02C6CF-4A8A-2E56-450A-115453B3B8E6}"/>
              </a:ext>
            </a:extLst>
          </p:cNvPr>
          <p:cNvSpPr txBox="1">
            <a:spLocks/>
          </p:cNvSpPr>
          <p:nvPr/>
        </p:nvSpPr>
        <p:spPr>
          <a:xfrm flipV="1">
            <a:off x="5919680" y="5708881"/>
            <a:ext cx="5586519" cy="557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971053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F487BA90-3661-0007-27FC-7EBF4026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1671639"/>
            <a:ext cx="5111750" cy="862691"/>
          </a:xfrm>
        </p:spPr>
        <p:txBody>
          <a:bodyPr/>
          <a:lstStyle/>
          <a:p>
            <a:r>
              <a:rPr lang="it-IT" dirty="0"/>
              <a:t>ESAME «ESABAC» «ESABAC TECHNO»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4A926218-D86A-EB2E-ED91-D53AB13C4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2743200"/>
            <a:ext cx="5111750" cy="3215147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it-IT" sz="1800" dirty="0"/>
              <a:t>La valutazione della terza prova scritta va ricondotta nell’ambito dei punti previsti per la seconda prova</a:t>
            </a:r>
          </a:p>
          <a:p>
            <a:pPr marL="285750" indent="-285750">
              <a:buFontTx/>
              <a:buChar char="-"/>
            </a:pPr>
            <a:r>
              <a:rPr lang="it-IT" sz="1800" b="0" i="0" u="none" strike="noStrike" baseline="0" dirty="0">
                <a:latin typeface="CIDFont+F2"/>
              </a:rPr>
              <a:t>Il punteggio </a:t>
            </a:r>
            <a:r>
              <a:rPr lang="it-IT" sz="1800" b="0" i="0" u="none" strike="noStrike" baseline="0" dirty="0">
                <a:latin typeface="CIDFont+F1"/>
              </a:rPr>
              <a:t>da attribuire a ciascuna delle prove previste per la parte specifica è espresso in ventesimi</a:t>
            </a:r>
          </a:p>
          <a:p>
            <a:pPr marL="285750" indent="-285750">
              <a:buFontTx/>
              <a:buChar char="-"/>
            </a:pPr>
            <a:r>
              <a:rPr lang="it-IT" sz="1800" b="0" i="0" u="none" strike="noStrike" baseline="0" dirty="0">
                <a:latin typeface="CIDFont+F2"/>
              </a:rPr>
              <a:t>Il punteggio complessivo minimo </a:t>
            </a:r>
            <a:r>
              <a:rPr lang="it-IT" sz="1800" b="0" i="0" u="none" strike="noStrike" baseline="0" dirty="0">
                <a:latin typeface="CIDFont+F1"/>
              </a:rPr>
              <a:t>per il superamento della parte specifica, utile al rilascio del diploma di </a:t>
            </a:r>
            <a:r>
              <a:rPr lang="it-IT" sz="1800" b="0" i="0" u="none" strike="noStrike" baseline="0" dirty="0" err="1">
                <a:latin typeface="CIDFont+F1"/>
              </a:rPr>
              <a:t>Baccalauréat</a:t>
            </a:r>
            <a:r>
              <a:rPr lang="it-IT" sz="1800" b="0" i="0" u="none" strike="noStrike" baseline="0" dirty="0">
                <a:latin typeface="CIDFont+F1"/>
              </a:rPr>
              <a:t>, è </a:t>
            </a:r>
            <a:r>
              <a:rPr lang="it-IT" sz="1800" b="0" i="0" u="none" strike="noStrike" baseline="0" dirty="0">
                <a:latin typeface="CIDFont+F2"/>
              </a:rPr>
              <a:t>12/20</a:t>
            </a:r>
            <a:endParaRPr lang="it-IT" sz="1800" dirty="0"/>
          </a:p>
          <a:p>
            <a:endParaRPr lang="it-IT" sz="180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D51055F-2C21-0D9C-ADD7-3DCBE247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2A5CB9-B3B4-49E8-A486-E2C59242B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A953654-B07D-2DF8-CBB0-0B7E7AECF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3670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9B96EE-8008-4066-5742-A0CC8B6C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/>
              <a:t>Esabac</a:t>
            </a:r>
            <a:r>
              <a:rPr lang="it-IT" b="1" dirty="0"/>
              <a:t> general</a:t>
            </a:r>
            <a:br>
              <a:rPr lang="it-IT" b="1" dirty="0"/>
            </a:br>
            <a:r>
              <a:rPr lang="it-IT" b="1" dirty="0"/>
              <a:t>DM 95/2013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A5AC2A-2F60-5589-0290-05DAEC667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1769806"/>
            <a:ext cx="3924300" cy="1540923"/>
          </a:xfrm>
        </p:spPr>
        <p:txBody>
          <a:bodyPr/>
          <a:lstStyle/>
          <a:p>
            <a:pPr algn="l"/>
            <a:r>
              <a:rPr lang="it-IT" sz="1800" b="1" i="0" u="none" strike="noStrike" baseline="0" dirty="0">
                <a:latin typeface="CIDFont+F7"/>
              </a:rPr>
              <a:t>TERZA PROVA SCRITTA</a:t>
            </a:r>
          </a:p>
          <a:p>
            <a:pPr algn="l"/>
            <a:r>
              <a:rPr lang="it-IT" sz="1800" b="0" i="0" u="none" strike="noStrike" baseline="0" dirty="0">
                <a:latin typeface="CIDFont+F7"/>
              </a:rPr>
              <a:t>Lingua e letteratura francese e Storia in francese</a:t>
            </a:r>
            <a:endParaRPr lang="it-IT" dirty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5B7D36-076E-18BD-394A-59F8CA6E4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310730"/>
            <a:ext cx="3924300" cy="3547270"/>
          </a:xfrm>
        </p:spPr>
        <p:txBody>
          <a:bodyPr>
            <a:noAutofit/>
          </a:bodyPr>
          <a:lstStyle/>
          <a:p>
            <a:pPr algn="l"/>
            <a:r>
              <a:rPr lang="it-IT" sz="1800" b="0" i="0" u="none" strike="noStrike" baseline="0" dirty="0">
                <a:latin typeface="CIDFont+F1"/>
              </a:rPr>
              <a:t>- Durata: 6 ore complessive (4 ore per lo svolgimento della prova di lingua e letteratura francese e 2 ore per la prova di storia in francese.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- Punteggio: attribuito a ciascuna prova, </a:t>
            </a:r>
            <a:r>
              <a:rPr lang="it-IT" sz="1800" dirty="0">
                <a:latin typeface="CIDFont+F1"/>
              </a:rPr>
              <a:t> </a:t>
            </a:r>
            <a:r>
              <a:rPr lang="it-IT" sz="1800" b="0" i="0" u="none" strike="noStrike" baseline="0" dirty="0">
                <a:latin typeface="CIDFont+F1"/>
              </a:rPr>
              <a:t>espresso in ventesimi.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Il punteggio complessivo scaturisce dalla media aritmetica tra i due punteggi (</a:t>
            </a:r>
            <a:r>
              <a:rPr lang="it-IT" sz="1800" b="0" i="0" u="none" strike="noStrike" baseline="0" dirty="0">
                <a:latin typeface="CIDFont+F9"/>
              </a:rPr>
              <a:t>numeri interi con eventuale arrotondamento</a:t>
            </a:r>
            <a:r>
              <a:rPr lang="it-IT" sz="1800" b="0" i="0" u="none" strike="noStrike" baseline="0" dirty="0">
                <a:latin typeface="CIDFont+F1"/>
              </a:rPr>
              <a:t>)</a:t>
            </a:r>
            <a:endParaRPr lang="it-IT" sz="1800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1FA22F94-6FB1-3D88-76A2-7163D9D26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217740"/>
            <a:ext cx="3943627" cy="805679"/>
          </a:xfrm>
        </p:spPr>
        <p:txBody>
          <a:bodyPr/>
          <a:lstStyle/>
          <a:p>
            <a:pPr algn="l"/>
            <a:r>
              <a:rPr lang="it-IT" sz="1800" b="1" i="0" u="none" strike="noStrike" baseline="0" dirty="0">
                <a:latin typeface="CIDFont+F7"/>
              </a:rPr>
              <a:t>PROVA ORALE</a:t>
            </a:r>
          </a:p>
          <a:p>
            <a:pPr algn="l"/>
            <a:r>
              <a:rPr lang="it-IT" sz="1800" b="0" i="0" u="none" strike="noStrike" baseline="0" dirty="0">
                <a:latin typeface="CIDFont+F7"/>
              </a:rPr>
              <a:t>Lingua e letteratura francese</a:t>
            </a:r>
            <a:endParaRPr lang="it-IT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50246C3-0A50-F05F-7AF9-968F3698F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543303"/>
            <a:ext cx="3943627" cy="2422519"/>
          </a:xfrm>
        </p:spPr>
        <p:txBody>
          <a:bodyPr>
            <a:normAutofit/>
          </a:bodyPr>
          <a:lstStyle/>
          <a:p>
            <a:pPr algn="l"/>
            <a:r>
              <a:rPr lang="it-IT" sz="1800" b="0" i="0" u="none" strike="noStrike" baseline="0" dirty="0">
                <a:latin typeface="CIDFont+F1"/>
              </a:rPr>
              <a:t>La prova si svolge nell’ambito del colloquio orale ai sensi del </a:t>
            </a:r>
            <a:r>
              <a:rPr lang="it-IT" sz="1800" b="0" i="0" u="none" strike="noStrike" baseline="0" dirty="0" err="1">
                <a:latin typeface="CIDFont+F1"/>
              </a:rPr>
              <a:t>D.lgs</a:t>
            </a:r>
            <a:r>
              <a:rPr lang="it-IT" sz="1800" b="0" i="0" u="none" strike="noStrike" baseline="0" dirty="0">
                <a:latin typeface="CIDFont+F1"/>
              </a:rPr>
              <a:t> n.62/2017 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Alla prova viene attribuito un punteggio espresso in ventesimi.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8199DA-BDC8-3CD7-F792-CD686E300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E87591-6076-97A9-E313-9B97EB717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1D1AB5-34D9-B825-A436-AC83BCB1D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82884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9B96EE-8008-4066-5742-A0CC8B6C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err="1"/>
              <a:t>Esabac</a:t>
            </a:r>
            <a:r>
              <a:rPr lang="it-IT" b="1" dirty="0"/>
              <a:t> TECHNO</a:t>
            </a:r>
            <a:br>
              <a:rPr lang="it-IT" b="1" dirty="0"/>
            </a:br>
            <a:r>
              <a:rPr lang="it-IT" b="1" dirty="0"/>
              <a:t>DM 614/2016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EA5AC2A-2F60-5589-0290-05DAEC6672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3700" y="1769806"/>
            <a:ext cx="3924300" cy="1540923"/>
          </a:xfrm>
        </p:spPr>
        <p:txBody>
          <a:bodyPr/>
          <a:lstStyle/>
          <a:p>
            <a:pPr algn="l"/>
            <a:r>
              <a:rPr lang="it-IT" sz="1800" b="1" i="0" u="none" strike="noStrike" baseline="0" dirty="0">
                <a:latin typeface="CIDFont+F7"/>
              </a:rPr>
              <a:t>TERZA PROVA SCRITTA</a:t>
            </a:r>
          </a:p>
          <a:p>
            <a:pPr algn="l"/>
            <a:r>
              <a:rPr lang="it-IT" sz="1800" b="0" i="0" u="none" strike="noStrike" baseline="0" dirty="0">
                <a:latin typeface="CIDFont+F7"/>
              </a:rPr>
              <a:t>Lingua, cultura e comunicazione</a:t>
            </a:r>
            <a:r>
              <a:rPr lang="it-IT" sz="1800" dirty="0">
                <a:latin typeface="CIDFont+F7"/>
              </a:rPr>
              <a:t> </a:t>
            </a:r>
            <a:r>
              <a:rPr lang="it-IT" sz="1800" b="0" i="0" u="none" strike="noStrike" baseline="0" dirty="0">
                <a:latin typeface="CIDFont+F7"/>
              </a:rPr>
              <a:t>francese</a:t>
            </a:r>
            <a:endParaRPr lang="it-IT" dirty="0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1FA22F94-6FB1-3D88-76A2-7163D9D266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410173" y="2217740"/>
            <a:ext cx="3943627" cy="1325563"/>
          </a:xfrm>
        </p:spPr>
        <p:txBody>
          <a:bodyPr/>
          <a:lstStyle/>
          <a:p>
            <a:pPr algn="l"/>
            <a:r>
              <a:rPr lang="it-IT" sz="1800" b="1" i="0" u="none" strike="noStrike" baseline="0" dirty="0">
                <a:latin typeface="CIDFont+F7"/>
              </a:rPr>
              <a:t>PROVA ORALE</a:t>
            </a:r>
          </a:p>
          <a:p>
            <a:pPr algn="l"/>
            <a:r>
              <a:rPr lang="it-IT" sz="1800" b="0" i="0" u="none" strike="noStrike" baseline="0" dirty="0">
                <a:latin typeface="CIDFont+F7"/>
              </a:rPr>
              <a:t>Lingua, cultura e comunicazione</a:t>
            </a:r>
            <a:r>
              <a:rPr lang="it-IT" sz="1800" dirty="0">
                <a:latin typeface="CIDFont+F7"/>
              </a:rPr>
              <a:t> </a:t>
            </a:r>
            <a:r>
              <a:rPr lang="it-IT" sz="1800" b="0" i="0" u="none" strike="noStrike" baseline="0" dirty="0">
                <a:latin typeface="CIDFont+F7"/>
              </a:rPr>
              <a:t>francese</a:t>
            </a:r>
          </a:p>
          <a:p>
            <a:pPr algn="l"/>
            <a:r>
              <a:rPr lang="it-IT" sz="1800" dirty="0">
                <a:latin typeface="CIDFont+F7"/>
              </a:rPr>
              <a:t>Storia in francese</a:t>
            </a:r>
            <a:endParaRPr lang="it-IT" sz="1800" dirty="0"/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F50246C3-0A50-F05F-7AF9-968F3698FC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543303"/>
            <a:ext cx="3943627" cy="2422519"/>
          </a:xfrm>
        </p:spPr>
        <p:txBody>
          <a:bodyPr>
            <a:normAutofit/>
          </a:bodyPr>
          <a:lstStyle/>
          <a:p>
            <a:pPr algn="l"/>
            <a:r>
              <a:rPr lang="it-IT" sz="1800" b="0" i="0" u="none" strike="noStrike" baseline="0" dirty="0">
                <a:latin typeface="CIDFont+F1"/>
              </a:rPr>
              <a:t>Le due prove orali si svolgono nell’ambito del colloquio orale ai sensi del </a:t>
            </a:r>
            <a:r>
              <a:rPr lang="it-IT" sz="1800" b="0" i="0" u="none" strike="noStrike" baseline="0" dirty="0" err="1">
                <a:latin typeface="CIDFont+F1"/>
              </a:rPr>
              <a:t>D.lgs</a:t>
            </a:r>
            <a:r>
              <a:rPr lang="it-IT" sz="1800" b="0" i="0" u="none" strike="noStrike" baseline="0" dirty="0">
                <a:latin typeface="CIDFont+F1"/>
              </a:rPr>
              <a:t> n.62/2017 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A ciascuna prova viene attribuito un punteggio espresso in ventesimi.</a:t>
            </a:r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A8199DA-BDC8-3CD7-F792-CD686E300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E87591-6076-97A9-E313-9B97EB717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 dirty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C1D1AB5-34D9-B825-A436-AC83BCB1D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15</a:t>
            </a:fld>
            <a:endParaRPr lang="it-IT" noProof="0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5B7D36-076E-18BD-394A-59F8CA6E41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310730"/>
            <a:ext cx="3924300" cy="3547270"/>
          </a:xfrm>
        </p:spPr>
        <p:txBody>
          <a:bodyPr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it-IT" sz="1800" b="0" i="0" u="none" strike="noStrike" baseline="0" dirty="0">
                <a:latin typeface="CIDFont+F1"/>
              </a:rPr>
              <a:t>Durata: 4 ore </a:t>
            </a:r>
          </a:p>
          <a:p>
            <a:pPr marL="285750" indent="-285750" algn="l">
              <a:buFontTx/>
              <a:buChar char="-"/>
            </a:pPr>
            <a:r>
              <a:rPr lang="it-IT" sz="1800" b="0" i="0" u="none" strike="noStrike" baseline="0" dirty="0">
                <a:latin typeface="CIDFont+F1"/>
              </a:rPr>
              <a:t>Punteggio: espresso in ventesimi</a:t>
            </a:r>
          </a:p>
          <a:p>
            <a:pPr algn="l"/>
            <a:r>
              <a:rPr lang="it-IT" sz="1800" dirty="0">
                <a:latin typeface="CIDFont+F1"/>
              </a:rPr>
              <a:t>Tipologia: </a:t>
            </a:r>
            <a:r>
              <a:rPr lang="it-IT" sz="1800" b="0" i="0" u="none" strike="noStrike" baseline="0" dirty="0">
                <a:latin typeface="CIDFont+F1"/>
              </a:rPr>
              <a:t>Durata: 4 ore complessive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Tipologia (</a:t>
            </a:r>
            <a:r>
              <a:rPr lang="it-IT" sz="1800" b="0" i="0" u="none" strike="noStrike" baseline="0" dirty="0">
                <a:latin typeface="CIDFont+F9"/>
              </a:rPr>
              <a:t>a scelta dello studente</a:t>
            </a:r>
            <a:r>
              <a:rPr lang="it-IT" sz="1800" b="0" i="0" u="none" strike="noStrike" baseline="0" dirty="0">
                <a:latin typeface="CIDFont+F1"/>
              </a:rPr>
              <a:t>): 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a) </a:t>
            </a:r>
            <a:r>
              <a:rPr lang="it-IT" sz="1800" b="0" i="0" u="none" strike="noStrike" baseline="0" dirty="0">
                <a:latin typeface="CIDFont+F2"/>
              </a:rPr>
              <a:t>studio e analisi di un insieme di documenti </a:t>
            </a:r>
            <a:r>
              <a:rPr lang="it-IT" sz="1800" b="0" i="0" u="none" strike="noStrike" baseline="0" dirty="0">
                <a:latin typeface="CIDFont+F1"/>
              </a:rPr>
              <a:t>sulla specificità dell’indirizzo; </a:t>
            </a:r>
          </a:p>
          <a:p>
            <a:pPr algn="l"/>
            <a:r>
              <a:rPr lang="it-IT" sz="1800" b="0" i="0" u="none" strike="noStrike" baseline="0" dirty="0">
                <a:latin typeface="CIDFont+F1"/>
              </a:rPr>
              <a:t>b) </a:t>
            </a:r>
            <a:r>
              <a:rPr lang="it-IT" sz="1800" b="0" i="0" u="none" strike="noStrike" baseline="0" dirty="0">
                <a:latin typeface="CIDFont+F2"/>
              </a:rPr>
              <a:t>analisi di un testo </a:t>
            </a:r>
            <a:r>
              <a:rPr lang="it-IT" sz="1800" b="0" i="0" u="none" strike="noStrike" baseline="0" dirty="0">
                <a:latin typeface="CIDFont+F1"/>
              </a:rPr>
              <a:t>specifico dell’indirizzo</a:t>
            </a:r>
          </a:p>
        </p:txBody>
      </p:sp>
    </p:spTree>
    <p:extLst>
      <p:ext uri="{BB962C8B-B14F-4D97-AF65-F5344CB8AC3E}">
        <p14:creationId xmlns:p14="http://schemas.microsoft.com/office/powerpoint/2010/main" val="3808614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6876E024-9E4D-8B9A-DBBE-39A0F0489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1386349"/>
            <a:ext cx="5111750" cy="884904"/>
          </a:xfrm>
        </p:spPr>
        <p:txBody>
          <a:bodyPr>
            <a:normAutofit/>
          </a:bodyPr>
          <a:lstStyle/>
          <a:p>
            <a:r>
              <a:rPr lang="it-IT" b="1" dirty="0"/>
              <a:t>VALUTAZIONE DELLE PROVE scritte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6B70AF20-2FD4-0D44-41C0-40516909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2403987"/>
            <a:ext cx="5111750" cy="3362632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it-IT" sz="2400" dirty="0" err="1"/>
              <a:t>Esabac</a:t>
            </a:r>
            <a:r>
              <a:rPr lang="it-IT" sz="2400" dirty="0"/>
              <a:t> General: media tra le due prove</a:t>
            </a:r>
          </a:p>
          <a:p>
            <a:pPr marL="342900" indent="-342900">
              <a:buFontTx/>
              <a:buChar char="-"/>
            </a:pPr>
            <a:r>
              <a:rPr lang="it-IT" sz="2400" dirty="0" err="1"/>
              <a:t>Esabac</a:t>
            </a:r>
            <a:r>
              <a:rPr lang="it-IT" sz="2400" dirty="0"/>
              <a:t> Techno: attribuzione del punteggio</a:t>
            </a:r>
          </a:p>
          <a:p>
            <a:pPr algn="l"/>
            <a:r>
              <a:rPr lang="it-IT" sz="2400" dirty="0"/>
              <a:t>- Seconda prova scritta: </a:t>
            </a:r>
            <a:r>
              <a:rPr lang="it-IT" sz="2400" b="0" i="0" u="none" strike="noStrike" baseline="0" dirty="0">
                <a:latin typeface="CIDFont+F1"/>
              </a:rPr>
              <a:t>media   aritmetica tra il punteggio della seconda prova e quello della terza prova «</a:t>
            </a:r>
            <a:r>
              <a:rPr lang="it-IT" sz="2400" b="0" i="0" u="none" strike="noStrike" baseline="0" dirty="0" err="1">
                <a:latin typeface="CIDFont+F1"/>
              </a:rPr>
              <a:t>Esabac</a:t>
            </a:r>
            <a:r>
              <a:rPr lang="it-IT" sz="2400" b="0" i="0" u="none" strike="noStrike" baseline="0" dirty="0">
                <a:latin typeface="CIDFont+F1"/>
              </a:rPr>
              <a:t>»</a:t>
            </a:r>
            <a:endParaRPr lang="it-IT" sz="240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2C8FE7B-9599-B7CB-C5DC-E91AFC4E8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8AE908-8749-1081-D536-CFC3439A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142C31-8C93-6B8F-0BFF-4E4F44A01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16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53482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6876E024-9E4D-8B9A-DBBE-39A0F0489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1386349"/>
            <a:ext cx="5111750" cy="604683"/>
          </a:xfrm>
        </p:spPr>
        <p:txBody>
          <a:bodyPr>
            <a:normAutofit/>
          </a:bodyPr>
          <a:lstStyle/>
          <a:p>
            <a:r>
              <a:rPr lang="it-IT" b="1" dirty="0"/>
              <a:t>PROVE ORALI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6B70AF20-2FD4-0D44-41C0-40516909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2123768"/>
            <a:ext cx="5111750" cy="3642851"/>
          </a:xfrm>
        </p:spPr>
        <p:txBody>
          <a:bodyPr>
            <a:noAutofit/>
          </a:bodyPr>
          <a:lstStyle/>
          <a:p>
            <a:pPr algn="l"/>
            <a:r>
              <a:rPr lang="it-IT" sz="2400" dirty="0" err="1"/>
              <a:t>Esabac</a:t>
            </a:r>
            <a:r>
              <a:rPr lang="it-IT" sz="2400" dirty="0"/>
              <a:t> General: </a:t>
            </a:r>
            <a:r>
              <a:rPr lang="it-IT" sz="2400" b="0" i="0" u="none" strike="noStrike" baseline="0" dirty="0">
                <a:latin typeface="CIDFont+F1"/>
              </a:rPr>
              <a:t>prova di Lingua e letteratura francese a cui viene attribuito un punteggio espresso in ventesimi</a:t>
            </a:r>
          </a:p>
          <a:p>
            <a:pPr algn="l"/>
            <a:r>
              <a:rPr lang="it-IT" sz="2400" dirty="0" err="1"/>
              <a:t>Esabac</a:t>
            </a:r>
            <a:r>
              <a:rPr lang="it-IT" sz="2400" dirty="0"/>
              <a:t> Techno: </a:t>
            </a:r>
            <a:r>
              <a:rPr lang="it-IT" sz="2400" b="1" i="0" u="none" strike="noStrike" baseline="0" dirty="0">
                <a:latin typeface="CIDFont+F1"/>
              </a:rPr>
              <a:t>una</a:t>
            </a:r>
            <a:r>
              <a:rPr lang="it-IT" sz="2400" b="0" i="0" u="none" strike="noStrike" baseline="0" dirty="0">
                <a:latin typeface="CIDFont+F1"/>
              </a:rPr>
              <a:t> prova di Lingua, cultura e comunicazione francese e </a:t>
            </a:r>
            <a:r>
              <a:rPr lang="it-IT" sz="2400" b="0" i="0" u="none" strike="noStrike" baseline="0" dirty="0">
                <a:solidFill>
                  <a:schemeClr val="tx1"/>
                </a:solidFill>
                <a:latin typeface="CIDFont+F1"/>
              </a:rPr>
              <a:t>una</a:t>
            </a:r>
            <a:r>
              <a:rPr lang="it-IT" sz="2400" b="0" i="0" u="none" strike="noStrike" baseline="0" dirty="0">
                <a:latin typeface="CIDFont+F1"/>
              </a:rPr>
              <a:t> prova di Storia in francese. A ciascuna prova </a:t>
            </a:r>
            <a:r>
              <a:rPr lang="it-IT" sz="2400" dirty="0">
                <a:latin typeface="CIDFont+F1"/>
              </a:rPr>
              <a:t>v</a:t>
            </a:r>
            <a:r>
              <a:rPr lang="it-IT" sz="2400" b="0" i="0" u="none" strike="noStrike" baseline="0" dirty="0">
                <a:latin typeface="CIDFont+F1"/>
              </a:rPr>
              <a:t>iene attribuito un punteggio espresso in ventesimi</a:t>
            </a:r>
            <a:endParaRPr lang="it-IT" sz="240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2C8FE7B-9599-B7CB-C5DC-E91AFC4E8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8AE908-8749-1081-D536-CFC3439A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142C31-8C93-6B8F-0BFF-4E4F44A01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049415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>
            <a:extLst>
              <a:ext uri="{FF2B5EF4-FFF2-40B4-BE49-F238E27FC236}">
                <a16:creationId xmlns:a16="http://schemas.microsoft.com/office/drawing/2014/main" id="{6876E024-9E4D-8B9A-DBBE-39A0F0489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766917"/>
            <a:ext cx="5111750" cy="589935"/>
          </a:xfrm>
        </p:spPr>
        <p:txBody>
          <a:bodyPr>
            <a:normAutofit/>
          </a:bodyPr>
          <a:lstStyle/>
          <a:p>
            <a:r>
              <a:rPr lang="it-IT" b="1" dirty="0"/>
              <a:t>VALUTAZIONE FINALE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6B70AF20-2FD4-0D44-41C0-405169096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1356852"/>
            <a:ext cx="5111750" cy="4409767"/>
          </a:xfrm>
        </p:spPr>
        <p:txBody>
          <a:bodyPr>
            <a:noAutofit/>
          </a:bodyPr>
          <a:lstStyle/>
          <a:p>
            <a:pPr marL="342900" indent="-342900" algn="l">
              <a:buFontTx/>
              <a:buChar char="-"/>
            </a:pPr>
            <a:r>
              <a:rPr lang="it-IT" sz="2400" dirty="0"/>
              <a:t>Media aritmetica del punteggi dello scritto e dell’orale della stessa materia</a:t>
            </a:r>
          </a:p>
          <a:p>
            <a:pPr marL="342900" indent="-342900" algn="l">
              <a:buFontTx/>
              <a:buChar char="-"/>
            </a:pPr>
            <a:r>
              <a:rPr lang="it-IT" sz="2400" dirty="0">
                <a:latin typeface="CIDFont+F1"/>
              </a:rPr>
              <a:t>C</a:t>
            </a:r>
            <a:r>
              <a:rPr lang="it-IT" sz="2400" b="0" i="0" u="none" strike="noStrike" baseline="0" dirty="0">
                <a:latin typeface="CIDFont+F1"/>
              </a:rPr>
              <a:t>alcolo del punteggio globale della parte specifica dell’esame ESABAC, attraverso la media tra il punteggio complessivo della prova di francese e il punteggio della prova di storia, con eventuale arrotondamento</a:t>
            </a:r>
            <a:endParaRPr lang="it-IT" sz="2400" dirty="0"/>
          </a:p>
          <a:p>
            <a:pPr algn="l"/>
            <a:endParaRPr lang="it-IT" sz="2400" dirty="0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2C8FE7B-9599-B7CB-C5DC-E91AFC4E8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8A8AE908-8749-1081-D536-CFC3439A6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B142C31-8C93-6B8F-0BFF-4E4F44A01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18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56022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4E0A63-A388-49B1-A04E-27CE9BD62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1152771"/>
            <a:ext cx="5431971" cy="846301"/>
          </a:xfrm>
        </p:spPr>
        <p:txBody>
          <a:bodyPr rtlCol="0"/>
          <a:lstStyle/>
          <a:p>
            <a:pPr rtl="0"/>
            <a:r>
              <a:rPr lang="it-IT" dirty="0"/>
              <a:t>LICEI INTERNAZIONALI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F5C3A7BE-F7FC-4942-A31A-491A8A80610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22254" y="3569311"/>
            <a:ext cx="5433204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it-IT" noProof="1"/>
              <a:t>- VALUTAZIONE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95CCE699-03D1-4642-B46A-B14EF17DA18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3898735"/>
            <a:ext cx="5431971" cy="2295587"/>
          </a:xfrm>
        </p:spPr>
        <p:txBody>
          <a:bodyPr rtlCol="0">
            <a:normAutofit/>
          </a:bodyPr>
          <a:lstStyle/>
          <a:p>
            <a:pPr rtl="0"/>
            <a:r>
              <a:rPr lang="it-IT" sz="2000" dirty="0"/>
              <a:t>va ricondotta nell’ambito dei punti previsti per la seconda prova; </a:t>
            </a:r>
          </a:p>
          <a:p>
            <a:pPr rtl="0"/>
            <a:r>
              <a:rPr lang="it-IT" sz="2000" dirty="0"/>
              <a:t>la Commissione determina la media dei punti due prove, che costituisce il punteggio da attribuire al complesso delle due prove.</a:t>
            </a:r>
            <a:endParaRPr lang="it-IT" sz="2000" noProof="1"/>
          </a:p>
        </p:txBody>
      </p:sp>
      <p:sp>
        <p:nvSpPr>
          <p:cNvPr id="32" name="Segnaposto data 31">
            <a:extLst>
              <a:ext uri="{FF2B5EF4-FFF2-40B4-BE49-F238E27FC236}">
                <a16:creationId xmlns:a16="http://schemas.microsoft.com/office/drawing/2014/main" id="{D5DB19F8-B538-4965-BA90-ED372B99F5DC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 rtlCol="0"/>
          <a:lstStyle/>
          <a:p>
            <a:pPr rtl="0"/>
            <a:r>
              <a:rPr lang="it-IT"/>
              <a:t>20XX</a:t>
            </a:r>
            <a:endParaRPr lang="it-IT" dirty="0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05C44B1-BA82-483C-BD91-F89067442F9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 rtlCol="0"/>
          <a:lstStyle/>
          <a:p>
            <a:pPr rtl="0"/>
            <a:r>
              <a:rPr lang="it-IT"/>
              <a:t>Presentazione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9ED4A67-3A46-4F54-A12A-EAE1B53E645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 rtlCol="0"/>
          <a:lstStyle/>
          <a:p>
            <a:pPr rtl="0"/>
            <a:fld id="{19B51A1E-902D-48AF-9020-955120F399B6}" type="slidenum">
              <a:rPr lang="it-IT" smtClean="0"/>
              <a:pPr rtl="0"/>
              <a:t>19</a:t>
            </a:fld>
            <a:endParaRPr lang="it-IT" dirty="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640DF9D-0C9E-4C5D-9635-6B4DE10CCE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469515"/>
            <a:ext cx="5433204" cy="3651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rtl="0">
              <a:buFontTx/>
              <a:buChar char="-"/>
            </a:pPr>
            <a:r>
              <a:rPr lang="it-IT" sz="2000" dirty="0"/>
              <a:t>Terza prova scritta</a:t>
            </a:r>
          </a:p>
        </p:txBody>
      </p:sp>
    </p:spTree>
    <p:extLst>
      <p:ext uri="{BB962C8B-B14F-4D97-AF65-F5344CB8AC3E}">
        <p14:creationId xmlns:p14="http://schemas.microsoft.com/office/powerpoint/2010/main" val="2069393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/>
              <a:t>Le prove scritte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33499" y="2346008"/>
            <a:ext cx="3813688" cy="3491547"/>
          </a:xfrm>
        </p:spPr>
        <p:txBody>
          <a:bodyPr>
            <a:normAutofit/>
          </a:bodyPr>
          <a:lstStyle/>
          <a:p>
            <a:r>
              <a:rPr lang="it-IT" dirty="0"/>
              <a:t>Il DM 769/2018 ha definito, nel rispetto delle </a:t>
            </a:r>
            <a:r>
              <a:rPr lang="it-IT" b="1" dirty="0">
                <a:solidFill>
                  <a:srgbClr val="FF0000"/>
                </a:solidFill>
              </a:rPr>
              <a:t>Indicazioni nazionali </a:t>
            </a:r>
            <a:r>
              <a:rPr lang="it-IT" dirty="0"/>
              <a:t>e </a:t>
            </a:r>
            <a:r>
              <a:rPr lang="it-IT" b="1" dirty="0">
                <a:solidFill>
                  <a:srgbClr val="FF0000"/>
                </a:solidFill>
              </a:rPr>
              <a:t>Linee guida</a:t>
            </a:r>
            <a:r>
              <a:rPr lang="it-IT" dirty="0"/>
              <a:t>, i quadri di riferimento per la redazione e lo svolgimento della prima e della seconda prova</a:t>
            </a:r>
          </a:p>
          <a:p>
            <a:r>
              <a:rPr lang="it-IT" dirty="0"/>
              <a:t>La seconda prova ha per oggetto </a:t>
            </a:r>
            <a:r>
              <a:rPr lang="it-IT" b="1" dirty="0">
                <a:solidFill>
                  <a:srgbClr val="FF0000"/>
                </a:solidFill>
              </a:rPr>
              <a:t>una o più discipline </a:t>
            </a:r>
            <a:r>
              <a:rPr lang="it-IT" dirty="0"/>
              <a:t>caratterizzanti il corso di studio </a:t>
            </a:r>
          </a:p>
          <a:p>
            <a:r>
              <a:rPr lang="it-IT" dirty="0"/>
              <a:t>La seconda prova è intesa ad accertare le conoscenze, le abilità e le competenze attese dal </a:t>
            </a:r>
            <a:r>
              <a:rPr lang="it-IT" b="1" dirty="0">
                <a:solidFill>
                  <a:srgbClr val="FF0000"/>
                </a:solidFill>
              </a:rPr>
              <a:t>profilo educativo culturale e professionale della studentessa o dello studente dello specifico indirizzo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5D34E2-49B6-C97B-4FBD-9DB690FCC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LICEI INTERNAZIONALI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C23BF7E-D1D1-4DB1-C969-8207F5893C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1999073"/>
            <a:ext cx="5433204" cy="835568"/>
          </a:xfrm>
        </p:spPr>
        <p:txBody>
          <a:bodyPr>
            <a:normAutofit/>
          </a:bodyPr>
          <a:lstStyle/>
          <a:p>
            <a:r>
              <a:rPr lang="it-IT" sz="2400" dirty="0"/>
              <a:t>COLLOQUIO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C9D9D3C4-B938-D9EB-9544-69F261FF401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921828" y="2669457"/>
            <a:ext cx="5431971" cy="3893575"/>
          </a:xfrm>
        </p:spPr>
        <p:txBody>
          <a:bodyPr>
            <a:normAutofit/>
          </a:bodyPr>
          <a:lstStyle/>
          <a:p>
            <a:r>
              <a:rPr lang="it-IT" sz="2000" dirty="0"/>
              <a:t>Il colloquio è disciplinato dall’articolo 17, comma 9, del decreto legislativo 13 aprile 2017, n. 62, e ha la finalità di accertare il conseguimento del profilo educativo, culturale e professionale della studentessa o dello studente (PECUP). Nello svolgimento dei colloqui la commissione d’esame tiene conto delle informazioni contenute nel curriculum dello studente.</a:t>
            </a:r>
          </a:p>
          <a:p>
            <a:pPr marL="342900" indent="-342900">
              <a:buFontTx/>
              <a:buChar char="-"/>
            </a:pPr>
            <a:r>
              <a:rPr lang="it-IT" sz="2000" dirty="0"/>
              <a:t>Lingua e letteratura</a:t>
            </a:r>
          </a:p>
          <a:p>
            <a:pPr marL="342900" indent="-342900">
              <a:buFontTx/>
              <a:buChar char="-"/>
            </a:pPr>
            <a:r>
              <a:rPr lang="it-IT" sz="2000" dirty="0"/>
              <a:t>Disciplina veicolata nella lingua</a:t>
            </a:r>
          </a:p>
          <a:p>
            <a:pPr marL="342900" indent="-342900">
              <a:buFontTx/>
              <a:buChar char="-"/>
            </a:pPr>
            <a:endParaRPr lang="it-IT" sz="2000" dirty="0"/>
          </a:p>
          <a:p>
            <a:endParaRPr lang="it-IT" sz="2000" dirty="0"/>
          </a:p>
        </p:txBody>
      </p:sp>
      <p:sp>
        <p:nvSpPr>
          <p:cNvPr id="9" name="Segnaposto data 8">
            <a:extLst>
              <a:ext uri="{FF2B5EF4-FFF2-40B4-BE49-F238E27FC236}">
                <a16:creationId xmlns:a16="http://schemas.microsoft.com/office/drawing/2014/main" id="{2CFCF47C-5343-DFA0-C5AF-3EA404FF917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10" name="Segnaposto piè di pagina 9">
            <a:extLst>
              <a:ext uri="{FF2B5EF4-FFF2-40B4-BE49-F238E27FC236}">
                <a16:creationId xmlns:a16="http://schemas.microsoft.com/office/drawing/2014/main" id="{31EAD1BB-80FE-01A7-86CB-DF5630C05E19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11" name="Segnaposto numero diapositiva 10">
            <a:extLst>
              <a:ext uri="{FF2B5EF4-FFF2-40B4-BE49-F238E27FC236}">
                <a16:creationId xmlns:a16="http://schemas.microsoft.com/office/drawing/2014/main" id="{7F6C9919-B094-4071-D53B-5F618FE7340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pPr rtl="0"/>
              <a:t>20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39311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FFA191-5CCC-43CB-BD83-4F80ED362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875" y="811161"/>
            <a:ext cx="5111750" cy="648929"/>
          </a:xfrm>
        </p:spPr>
        <p:txBody>
          <a:bodyPr rtlCol="0">
            <a:normAutofit fontScale="90000"/>
          </a:bodyPr>
          <a:lstStyle/>
          <a:p>
            <a:pPr rtl="0"/>
            <a:r>
              <a:rPr lang="it-IT" b="1" dirty="0"/>
              <a:t>CONSEGUIMENTO DEL DOPPIO DIPLOMA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4BBEAF-B516-45F4-9EF6-A9F651115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97525" y="2050026"/>
            <a:ext cx="5111750" cy="3893574"/>
          </a:xfrm>
        </p:spPr>
        <p:txBody>
          <a:bodyPr vert="horz" lIns="91440" tIns="45720" rIns="91440" bIns="45720" rtlCol="0" anchor="b">
            <a:noAutofit/>
          </a:bodyPr>
          <a:lstStyle/>
          <a:p>
            <a:pPr marL="285750" indent="-285750" algn="l">
              <a:buFontTx/>
              <a:buChar char="-"/>
            </a:pPr>
            <a:r>
              <a:rPr lang="it-IT" sz="1600" b="0" i="0" u="none" strike="noStrike" baseline="0" dirty="0">
                <a:solidFill>
                  <a:srgbClr val="000000"/>
                </a:solidFill>
                <a:latin typeface="CIDFont+F1"/>
              </a:rPr>
              <a:t>Il Diploma di Baccalaureato si ottiene solamente con il raggiungimento del punteggio complessivo di 12/20, se si supera l’Esame di Stato</a:t>
            </a:r>
          </a:p>
          <a:p>
            <a:pPr algn="l"/>
            <a:r>
              <a:rPr lang="it-IT" sz="1600" b="0" i="0" u="none" strike="noStrike" baseline="0" dirty="0">
                <a:solidFill>
                  <a:srgbClr val="FF0000"/>
                </a:solidFill>
                <a:latin typeface="CIDFont+F11"/>
              </a:rPr>
              <a:t>-  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CIDFont+F1"/>
              </a:rPr>
              <a:t>Se il punteggio globale della parte specifica dell’esame ESABAC è inferiore a 12/20, il punteggio è della seconda prova è riferito solo alla stessa</a:t>
            </a:r>
          </a:p>
          <a:p>
            <a:pPr algn="l"/>
            <a:r>
              <a:rPr lang="it-IT" sz="1600" b="0" i="0" u="none" strike="noStrike" baseline="0" dirty="0">
                <a:solidFill>
                  <a:srgbClr val="FF0000"/>
                </a:solidFill>
                <a:latin typeface="CIDFont+F11"/>
              </a:rPr>
              <a:t>- 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CIDFont+F1"/>
              </a:rPr>
              <a:t>Se il risultato della terza prova scritta non consente il superamento dell’Esame di Stato, non si terrà conto dello stesso</a:t>
            </a:r>
          </a:p>
          <a:p>
            <a:pPr algn="l"/>
            <a:r>
              <a:rPr lang="it-IT" sz="1600" dirty="0">
                <a:solidFill>
                  <a:srgbClr val="FF0000"/>
                </a:solidFill>
                <a:latin typeface="CIDFont+F11"/>
              </a:rPr>
              <a:t>- </a:t>
            </a:r>
            <a:r>
              <a:rPr lang="it-IT" sz="1600" b="0" i="0" u="none" strike="noStrike" baseline="0" dirty="0">
                <a:solidFill>
                  <a:srgbClr val="FF0000"/>
                </a:solidFill>
                <a:latin typeface="CIDFont+F11"/>
              </a:rPr>
              <a:t> 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CIDFont+F1"/>
              </a:rPr>
              <a:t>In caso di esito negativo «</a:t>
            </a:r>
            <a:r>
              <a:rPr lang="it-IT" sz="1600" b="0" i="0" u="none" strike="noStrike" baseline="0" dirty="0" err="1">
                <a:solidFill>
                  <a:srgbClr val="000000"/>
                </a:solidFill>
                <a:latin typeface="CIDFont+F1"/>
              </a:rPr>
              <a:t>Esabac</a:t>
            </a:r>
            <a:r>
              <a:rPr lang="it-IT" sz="1600" b="0" i="0" u="none" strike="noStrike" baseline="0" dirty="0">
                <a:solidFill>
                  <a:srgbClr val="000000"/>
                </a:solidFill>
                <a:latin typeface="CIDFont+F1"/>
              </a:rPr>
              <a:t>», la Commissione deve rideterminare, all’atto degli adempimenti finali, il punteggio della seconda prova scritta e pubblicarlo all’albo</a:t>
            </a:r>
            <a:endParaRPr lang="it-IT" sz="1600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3F8C8B5-F6EC-489B-BD0F-CD89A73CAB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/>
          <a:p>
            <a:pPr rtl="0"/>
            <a:r>
              <a:rPr lang="it-IT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AEA823-8519-4F9D-81FA-367313107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/>
          <a:p>
            <a:pPr rtl="0"/>
            <a:r>
              <a:rPr lang="it-IT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EFF51B-0E28-4171-AE7C-A31AAB42B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0173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CAEE93-8585-46D4-A7EC-F184E317CB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67200" y="1615736"/>
            <a:ext cx="4179570" cy="1524735"/>
          </a:xfrm>
        </p:spPr>
        <p:txBody>
          <a:bodyPr rtlCol="0"/>
          <a:lstStyle/>
          <a:p>
            <a:pPr rtl="0"/>
            <a:r>
              <a:rPr lang="it-IT"/>
              <a:t>GRAZIE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AFFC60-19C3-4901-93F7-7AAF4C09F8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 rtlCol="0">
            <a:normAutofit/>
          </a:bodyPr>
          <a:lstStyle/>
          <a:p>
            <a:pPr rtl="0"/>
            <a:r>
              <a:rPr lang="it-IT" dirty="0"/>
              <a:t>Diana Saccardo</a:t>
            </a:r>
          </a:p>
          <a:p>
            <a:pPr rtl="0"/>
            <a:r>
              <a:rPr lang="it-IT" dirty="0"/>
              <a:t>diana.saccardo@istruzione.it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DA7980-C870-4C9A-84FA-4120D8AF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 rtlCol="0"/>
          <a:lstStyle/>
          <a:p>
            <a:pPr rtl="0"/>
            <a:r>
              <a:rPr lang="it-IT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DFADE42-1A3F-40C8-A071-E57644F3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 rtlCol="0"/>
          <a:lstStyle/>
          <a:p>
            <a:pPr rtl="0"/>
            <a:r>
              <a:rPr lang="it-IT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EDCFF82-B70F-4971-9182-7C3AEA3CF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 rtlCol="0"/>
          <a:lstStyle/>
          <a:p>
            <a:pPr rtl="0"/>
            <a:fld id="{B5CEABB6-07DC-46E8-9B57-56EC44A396E5}" type="slidenum">
              <a:rPr lang="it-IT" smtClean="0"/>
              <a:pPr rtl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93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B542611-A8FF-DA2E-E4A6-2F2A7BFF8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5909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25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C0E213F-7D53-4DF5-BD8D-6BD4FF5EB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18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7586318C-121F-6387-8297-A9EE010C1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33499" y="1020445"/>
            <a:ext cx="3171825" cy="867349"/>
          </a:xfrm>
        </p:spPr>
        <p:txBody>
          <a:bodyPr/>
          <a:lstStyle/>
          <a:p>
            <a:pPr algn="ctr"/>
            <a:r>
              <a:rPr lang="it-IT" b="1" dirty="0"/>
              <a:t>Art. 22 Colloquio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333499" y="2227007"/>
            <a:ext cx="4079159" cy="421803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t-IT" dirty="0"/>
              <a:t>Il candidato dimostra, nel corso del colloquio </a:t>
            </a:r>
          </a:p>
          <a:p>
            <a:r>
              <a:rPr lang="it-IT" dirty="0"/>
              <a:t>a) di aver acquisito i contenuti e i metodi propri delle singole discipline, di essere capace di utilizzare le conoscenze acquisite e di metterle in relazione tra loro per argomentare in maniera critica e personale, </a:t>
            </a:r>
            <a:r>
              <a:rPr lang="it-IT" b="1" dirty="0">
                <a:solidFill>
                  <a:srgbClr val="FF0000"/>
                </a:solidFill>
              </a:rPr>
              <a:t>utilizzando anche la lingua straniera</a:t>
            </a:r>
            <a:r>
              <a:rPr lang="it-IT" dirty="0"/>
              <a:t>; </a:t>
            </a:r>
          </a:p>
          <a:p>
            <a:r>
              <a:rPr lang="it-IT" dirty="0"/>
              <a:t>b) di saper analizzare criticamente e correlare al percorso di studi seguito e al PECUP, mediante una breve relazione o un lavoro multimediale, le esperienze svolte nell’ambito dei PCTO o dell’apprendistato di primo livello, </a:t>
            </a:r>
            <a:r>
              <a:rPr lang="it-IT" b="1" dirty="0">
                <a:solidFill>
                  <a:srgbClr val="FF0000"/>
                </a:solidFill>
              </a:rPr>
              <a:t>con riferimento al complesso del percorso effettuato, tenuto conto delle criticità determinate dall’emergenza pandemica</a:t>
            </a:r>
            <a:r>
              <a:rPr lang="it-IT" dirty="0"/>
              <a:t>; </a:t>
            </a:r>
          </a:p>
          <a:p>
            <a:r>
              <a:rPr lang="it-IT" dirty="0"/>
              <a:t>c) di aver maturato le competenze e le conoscenze previste dalle attività di Educazione civica, </a:t>
            </a:r>
            <a:r>
              <a:rPr lang="it-IT" b="1" dirty="0">
                <a:solidFill>
                  <a:srgbClr val="FF0000"/>
                </a:solidFill>
              </a:rPr>
              <a:t>come definite nel curricolo d’istituto e previste dalle attività declinate dal documento del consiglio di classe</a:t>
            </a:r>
            <a:r>
              <a:rPr lang="it-IT" dirty="0"/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BE23F262-CF00-2D7C-2142-B0E211F66A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1991033"/>
            <a:ext cx="4762501" cy="3452506"/>
          </a:xfrm>
        </p:spPr>
        <p:txBody>
          <a:bodyPr>
            <a:normAutofit/>
          </a:bodyPr>
          <a:lstStyle/>
          <a:p>
            <a:r>
              <a:rPr lang="it-IT" sz="2000" dirty="0"/>
              <a:t>Per quanto concerne le conoscenze e le competenze della disciplina non linguistica (DNL) veicolata in lingua straniera attraverso la metodologia CLIL, il colloquio può accertarle qualora il docente della disciplina coinvolta faccia parte della commissione/classe di esame quale commissario interno.</a:t>
            </a:r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E499476D-B3D2-E700-4240-C9009E516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499" y="589935"/>
            <a:ext cx="3171825" cy="1224117"/>
          </a:xfrm>
        </p:spPr>
        <p:txBody>
          <a:bodyPr>
            <a:normAutofit fontScale="90000"/>
          </a:bodyPr>
          <a:lstStyle/>
          <a:p>
            <a:pPr algn="ctr"/>
            <a:r>
              <a:rPr lang="it-IT" b="1" dirty="0"/>
              <a:t>Art. 22 – Colloquio - CLIL</a:t>
            </a:r>
          </a:p>
        </p:txBody>
      </p:sp>
    </p:spTree>
    <p:extLst>
      <p:ext uri="{BB962C8B-B14F-4D97-AF65-F5344CB8AC3E}">
        <p14:creationId xmlns:p14="http://schemas.microsoft.com/office/powerpoint/2010/main" val="2100019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olo 44">
            <a:extLst>
              <a:ext uri="{FF2B5EF4-FFF2-40B4-BE49-F238E27FC236}">
                <a16:creationId xmlns:a16="http://schemas.microsoft.com/office/drawing/2014/main" id="{60094415-E1A6-00C9-D2E6-EAAAEFC6A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200" dirty="0"/>
              <a:t>DSA</a:t>
            </a:r>
          </a:p>
        </p:txBody>
      </p:sp>
      <p:sp>
        <p:nvSpPr>
          <p:cNvPr id="46" name="Segnaposto testo 45">
            <a:extLst>
              <a:ext uri="{FF2B5EF4-FFF2-40B4-BE49-F238E27FC236}">
                <a16:creationId xmlns:a16="http://schemas.microsoft.com/office/drawing/2014/main" id="{D629769E-7C85-B91B-C663-B7B679631A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156155"/>
            <a:ext cx="6218596" cy="2030207"/>
          </a:xfrm>
        </p:spPr>
        <p:txBody>
          <a:bodyPr>
            <a:normAutofit fontScale="92500" lnSpcReduction="20000"/>
          </a:bodyPr>
          <a:lstStyle/>
          <a:p>
            <a:pPr algn="l"/>
            <a:endParaRPr lang="it-IT" sz="1800" b="0" i="0" u="none" strike="noStrike" baseline="0" dirty="0">
              <a:solidFill>
                <a:srgbClr val="000000"/>
              </a:solidFill>
              <a:latin typeface="Garamond" panose="02020404030301010803" pitchFamily="18" charset="0"/>
            </a:endParaRPr>
          </a:p>
          <a:p>
            <a:r>
              <a:rPr lang="it-IT" sz="2600" b="0" i="0" u="none" strike="noStrike" baseline="0" dirty="0">
                <a:solidFill>
                  <a:srgbClr val="000000"/>
                </a:solidFill>
                <a:latin typeface="Garamond" panose="02020404030301010803" pitchFamily="18" charset="0"/>
              </a:rPr>
              <a:t>Il punteggio attribuito a ciascuna prova scritta è pubblicato per tutti i candidati, ivi compresi i candidati con DSA che abbiano sostenuto prove orali sostitutive delle prove scritte in lingua straniera </a:t>
            </a:r>
          </a:p>
          <a:p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D3486C-263A-9D59-50E0-B03B85167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58BD6DF-DB9F-6F26-C7B2-E5B0F7409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B27CCE6-BB74-29E4-6197-0CC624A11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708218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>
            <a:extLst>
              <a:ext uri="{FF2B5EF4-FFF2-40B4-BE49-F238E27FC236}">
                <a16:creationId xmlns:a16="http://schemas.microsoft.com/office/drawing/2014/main" id="{9488AF41-3A20-87B3-D646-9EE7A7B62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«</a:t>
            </a:r>
            <a:r>
              <a:rPr lang="it-IT" sz="3600" dirty="0" err="1"/>
              <a:t>Esabac</a:t>
            </a:r>
            <a:r>
              <a:rPr lang="it-IT" sz="3600" dirty="0"/>
              <a:t>» E «</a:t>
            </a:r>
            <a:r>
              <a:rPr lang="it-IT" sz="3600" dirty="0" err="1"/>
              <a:t>esabac</a:t>
            </a:r>
            <a:r>
              <a:rPr lang="it-IT" sz="3600" dirty="0"/>
              <a:t> techno»</a:t>
            </a:r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F9A84019-B4EB-7AF3-83D0-10376CEBC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741970"/>
          </a:xfrm>
        </p:spPr>
        <p:txBody>
          <a:bodyPr>
            <a:normAutofit/>
          </a:bodyPr>
          <a:lstStyle/>
          <a:p>
            <a:r>
              <a:rPr lang="it-IT" sz="3600" dirty="0"/>
              <a:t>LICEI INTERNAZIONALI 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93C20ED-E387-3010-3E79-15C06C741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it-IT" noProof="0"/>
              <a:t>20XX</a:t>
            </a:r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5B68869-3802-DD0D-89C3-6681AA2C8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Presentazione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563282-E0AD-EAE2-AB19-A813EF3E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it-IT" noProof="0" smtClean="0"/>
              <a:t>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26464786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a">
  <a:themeElements>
    <a:clrScheme name="Custom 16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F4EF"/>
      </a:accent1>
      <a:accent2>
        <a:srgbClr val="F7F6F3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3329037_TF56180624_Win32" id="{D3997735-0022-4ADB-B481-82DB79589012}" vid="{D160C44F-0E59-43D7-A4EF-160DF92B4A1B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0" ma:contentTypeDescription="Create a new document." ma:contentTypeScope="" ma:versionID="1267097ee5f5874adfcc408041ae252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395891a93df65b14727750f2c06c306c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F97B18F-50BC-4F30-8373-93489E845F83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42BC90D6-94CF-42F7-AAC4-9CF6824C54D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4CF2EF3-001F-4BE9-81B3-86ECBBF942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Presentazione di vendita semplice e minimalista</Template>
  <TotalTime>345</TotalTime>
  <Words>1158</Words>
  <Application>Microsoft Office PowerPoint</Application>
  <PresentationFormat>Widescreen</PresentationFormat>
  <Paragraphs>133</Paragraphs>
  <Slides>22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3" baseType="lpstr">
      <vt:lpstr>Arial</vt:lpstr>
      <vt:lpstr>Calibri</vt:lpstr>
      <vt:lpstr>CIDFont+F1</vt:lpstr>
      <vt:lpstr>CIDFont+F11</vt:lpstr>
      <vt:lpstr>CIDFont+F2</vt:lpstr>
      <vt:lpstr>CIDFont+F7</vt:lpstr>
      <vt:lpstr>CIDFont+F8</vt:lpstr>
      <vt:lpstr>CIDFont+F9</vt:lpstr>
      <vt:lpstr>Garamond</vt:lpstr>
      <vt:lpstr>Tenorite</vt:lpstr>
      <vt:lpstr>Monolinea</vt:lpstr>
      <vt:lpstr>LE LINGUE STRANIERE NELL’ESAME DI STATO</vt:lpstr>
      <vt:lpstr>Le prove scritte</vt:lpstr>
      <vt:lpstr>Presentazione standard di PowerPoint</vt:lpstr>
      <vt:lpstr>Presentazione standard di PowerPoint</vt:lpstr>
      <vt:lpstr>Presentazione standard di PowerPoint</vt:lpstr>
      <vt:lpstr>Art. 22 Colloquio</vt:lpstr>
      <vt:lpstr>Art. 22 – Colloquio - CLIL</vt:lpstr>
      <vt:lpstr>DSA</vt:lpstr>
      <vt:lpstr>«Esabac» E «esabac techno»</vt:lpstr>
      <vt:lpstr>TERZA PROVA SCRITTA</vt:lpstr>
      <vt:lpstr>TERZA PROVA SCRITTA</vt:lpstr>
      <vt:lpstr>«EsabAc» «esabac techno» normativa di riferimento</vt:lpstr>
      <vt:lpstr>ESAME «ESABAC» «ESABAC TECHNO»</vt:lpstr>
      <vt:lpstr>Esabac general DM 95/2013</vt:lpstr>
      <vt:lpstr>Esabac TECHNO DM 614/2016</vt:lpstr>
      <vt:lpstr>VALUTAZIONE DELLE PROVE scritte</vt:lpstr>
      <vt:lpstr>PROVE ORALI</vt:lpstr>
      <vt:lpstr>VALUTAZIONE FINALE</vt:lpstr>
      <vt:lpstr>LICEI INTERNAZIONALI</vt:lpstr>
      <vt:lpstr>LICEI INTERNAZIONALI</vt:lpstr>
      <vt:lpstr>CONSEGUIMENTO DEL DOPPIO DIPLOMA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</dc:title>
  <dc:creator>Saccardo Diana</dc:creator>
  <cp:lastModifiedBy>Acerra Ettore</cp:lastModifiedBy>
  <cp:revision>20</cp:revision>
  <dcterms:created xsi:type="dcterms:W3CDTF">2024-05-23T10:03:27Z</dcterms:created>
  <dcterms:modified xsi:type="dcterms:W3CDTF">2024-06-12T11:06:07Z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